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6" r:id="rId3"/>
    <p:sldId id="318" r:id="rId4"/>
    <p:sldId id="328" r:id="rId5"/>
    <p:sldId id="327" r:id="rId6"/>
    <p:sldId id="329" r:id="rId7"/>
    <p:sldId id="347" r:id="rId8"/>
    <p:sldId id="332" r:id="rId9"/>
    <p:sldId id="333" r:id="rId10"/>
    <p:sldId id="334" r:id="rId11"/>
    <p:sldId id="335" r:id="rId12"/>
    <p:sldId id="336" r:id="rId13"/>
    <p:sldId id="315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44" r:id="rId22"/>
    <p:sldId id="345" r:id="rId23"/>
    <p:sldId id="357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FCBBF6E4-DFEF-41BE-8F98-D59578470AB2}">
          <p14:sldIdLst>
            <p14:sldId id="256"/>
            <p14:sldId id="316"/>
            <p14:sldId id="318"/>
            <p14:sldId id="328"/>
            <p14:sldId id="327"/>
            <p14:sldId id="329"/>
            <p14:sldId id="347"/>
            <p14:sldId id="332"/>
            <p14:sldId id="333"/>
            <p14:sldId id="334"/>
            <p14:sldId id="335"/>
            <p14:sldId id="336"/>
            <p14:sldId id="315"/>
            <p14:sldId id="348"/>
            <p14:sldId id="349"/>
            <p14:sldId id="350"/>
            <p14:sldId id="351"/>
            <p14:sldId id="352"/>
            <p14:sldId id="353"/>
            <p14:sldId id="354"/>
            <p14:sldId id="344"/>
            <p14:sldId id="345"/>
            <p14:sldId id="357"/>
            <p14:sldId id="3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3" autoAdjust="0"/>
    <p:restoredTop sz="94660"/>
  </p:normalViewPr>
  <p:slideViewPr>
    <p:cSldViewPr>
      <p:cViewPr varScale="1">
        <p:scale>
          <a:sx n="72" d="100"/>
          <a:sy n="72" d="100"/>
        </p:scale>
        <p:origin x="162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5407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422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Trigonométrie</a:t>
            </a:r>
            <a:br>
              <a:rPr lang="fr-FR" sz="8900" dirty="0"/>
            </a:br>
            <a:r>
              <a:rPr lang="fr-FR" dirty="0"/>
              <a:t>Série 9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11760" y="2832041"/>
            <a:ext cx="4320480" cy="3621295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fr-FR" sz="35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math import *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	principale (a) :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b = a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</a:t>
            </a:r>
            <a:r>
              <a:rPr lang="fr-FR" sz="3500" dirty="0" err="1">
                <a:solidFill>
                  <a:schemeClr val="tx2"/>
                </a:solidFill>
                <a:latin typeface="+mj-lt"/>
              </a:rPr>
              <a:t>while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	b &gt; pi :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	b=b-2*pi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</a:t>
            </a:r>
            <a:r>
              <a:rPr lang="fr-FR" sz="3500" dirty="0" err="1">
                <a:solidFill>
                  <a:schemeClr val="tx2"/>
                </a:solidFill>
                <a:latin typeface="+mj-lt"/>
              </a:rPr>
              <a:t>while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	b &lt;= -pi :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	b=…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079500" algn="l"/>
                <a:tab pos="233838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return b</a:t>
            </a:r>
          </a:p>
          <a:p>
            <a:pPr marL="0" indent="0" algn="just">
              <a:buNone/>
              <a:tabLst>
                <a:tab pos="1798638" algn="l"/>
                <a:tab pos="2873375" algn="l"/>
              </a:tabLst>
            </a:pP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3528" y="1319510"/>
                <a:ext cx="8363272" cy="1533425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000" dirty="0">
                    <a:latin typeface="+mj-lt"/>
                  </a:rPr>
                  <a:t>Compléter les instructions pour que la fonction retourne le réel b appartenant à </a:t>
                </a:r>
                <a14:m>
                  <m:oMath xmlns:m="http://schemas.openxmlformats.org/officeDocument/2006/math">
                    <m:r>
                      <a:rPr lang="fr-FR" sz="3000" b="0" i="1" smtClean="0">
                        <a:latin typeface="Cambria Math" panose="02040503050406030204" pitchFamily="18" charset="0"/>
                      </a:rPr>
                      <m:t>]−</m:t>
                    </m:r>
                    <m:r>
                      <a:rPr lang="fr-FR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3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 </m:t>
                    </m:r>
                  </m:oMath>
                </a14:m>
                <a:r>
                  <a:rPr lang="fr-FR" sz="3000" b="0" i="0" dirty="0">
                    <a:latin typeface="+mj-lt"/>
                    <a:ea typeface="Cambria Math" panose="02040503050406030204" pitchFamily="18" charset="0"/>
                  </a:rPr>
                  <a:t>ayant, sur le cercle trigonométrique, la même image que a</a:t>
                </a:r>
                <a:r>
                  <a:rPr lang="fr-FR" sz="3000" dirty="0">
                    <a:latin typeface="+mj-lt"/>
                  </a:rPr>
                  <a:t>.</a:t>
                </a:r>
                <a:endParaRPr lang="fr-FR" sz="36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319510"/>
                <a:ext cx="8363272" cy="1533425"/>
              </a:xfrm>
              <a:prstGeom prst="rect">
                <a:avLst/>
              </a:prstGeom>
              <a:blipFill>
                <a:blip r:embed="rId2"/>
                <a:stretch>
                  <a:fillRect l="-1603" t="-4762" r="-2624" b="-793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0225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213738" y="3645024"/>
                <a:ext cx="4716524" cy="1944216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(cos)</a:t>
                </a:r>
              </a:p>
              <a:p>
                <a:pPr marL="0" indent="0" algn="just">
                  <a:buNone/>
                  <a:tabLst>
                    <a:tab pos="1798638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for i in range (12) :</a:t>
                </a:r>
              </a:p>
              <a:p>
                <a:pPr marL="0" indent="0" algn="just">
                  <a:buNone/>
                  <a:tabLst>
                    <a:tab pos="989013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print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fr-FR" sz="32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fr-FR" sz="32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pi</m:t>
                        </m:r>
                        <m:r>
                          <a:rPr lang="fr-FR" sz="32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/6</m:t>
                        </m:r>
                      </m:e>
                    </m:d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3738" y="3645024"/>
                <a:ext cx="4716524" cy="1944216"/>
              </a:xfrm>
              <a:blipFill>
                <a:blip r:embed="rId2"/>
                <a:stretch>
                  <a:fillRect l="-3093" t="-3738" b="-31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1403648" y="1620000"/>
            <a:ext cx="6336704" cy="17891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600" dirty="0">
                <a:latin typeface="+mj-lt"/>
              </a:rPr>
              <a:t>Quelles valeurs exactes retourne le programme </a:t>
            </a:r>
            <a:r>
              <a:rPr lang="fr-FR" sz="3600" dirty="0">
                <a:solidFill>
                  <a:schemeClr val="tx1"/>
                </a:solidFill>
                <a:latin typeface="+mj-lt"/>
              </a:rPr>
              <a:t>suivant ? </a:t>
            </a:r>
            <a:r>
              <a:rPr lang="fr-FR" sz="3600" dirty="0">
                <a:solidFill>
                  <a:schemeClr val="tx2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63087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752" y="3086175"/>
            <a:ext cx="9036496" cy="3440212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r-FR" sz="28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 math import *</a:t>
            </a:r>
          </a:p>
          <a:p>
            <a:pPr marL="0" indent="0">
              <a:spcBef>
                <a:spcPts val="0"/>
              </a:spcBef>
              <a:buNone/>
              <a:tabLst>
                <a:tab pos="630238" algn="l"/>
                <a:tab pos="2159000" algn="l"/>
              </a:tabLst>
            </a:pPr>
            <a:r>
              <a:rPr lang="fr-FR" sz="28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 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oui_ou_non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(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a,b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):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	reste = (b-a)%(2*pi)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   	if reste == 0: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       	 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res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 = "Même image sur le cercle trigonométrique."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   	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else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: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        	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res</a:t>
            </a:r>
            <a:r>
              <a:rPr lang="fr-FR" sz="2800" dirty="0">
                <a:solidFill>
                  <a:schemeClr val="tx2"/>
                </a:solidFill>
                <a:latin typeface="+mj-lt"/>
              </a:rPr>
              <a:t> = "Images distinctes sur le cercle trigonométrique."</a:t>
            </a:r>
          </a:p>
          <a:p>
            <a:pPr marL="0" indent="0">
              <a:spcBef>
                <a:spcPts val="0"/>
              </a:spcBef>
              <a:buNone/>
              <a:tabLst>
                <a:tab pos="449263" algn="l"/>
                <a:tab pos="900113" algn="l"/>
              </a:tabLst>
            </a:pPr>
            <a:r>
              <a:rPr lang="fr-FR" sz="2800" dirty="0">
                <a:solidFill>
                  <a:schemeClr val="tx2"/>
                </a:solidFill>
                <a:latin typeface="+mj-lt"/>
              </a:rPr>
              <a:t>    return </a:t>
            </a:r>
            <a:r>
              <a:rPr lang="fr-FR" sz="2800" dirty="0" err="1">
                <a:solidFill>
                  <a:schemeClr val="tx2"/>
                </a:solidFill>
                <a:latin typeface="+mj-lt"/>
              </a:rPr>
              <a:t>res</a:t>
            </a:r>
            <a:endParaRPr lang="fr-FR" sz="2800" dirty="0">
              <a:solidFill>
                <a:schemeClr val="tx2"/>
              </a:solidFill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fr-FR" sz="3200" dirty="0">
                <a:solidFill>
                  <a:srgbClr val="0070C0"/>
                </a:solidFill>
                <a:latin typeface="+mj-lt"/>
              </a:rPr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endParaRPr lang="fr-FR" sz="28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118" y="1556792"/>
                <a:ext cx="8363272" cy="1029369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+mj-lt"/>
                  </a:rPr>
                  <a:t>Que retourne </a:t>
                </a:r>
                <a:r>
                  <a:rPr lang="fr-FR" sz="3600" i="0" dirty="0">
                    <a:latin typeface="+mj-lt"/>
                  </a:rPr>
                  <a:t>la</a:t>
                </a:r>
                <a:r>
                  <a:rPr lang="fr-FR" sz="3600" b="0" i="0" dirty="0">
                    <a:latin typeface="+mj-lt"/>
                  </a:rPr>
                  <a:t> fonction oui_ou_non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fr-F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3600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fr-FR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lang="fr-FR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6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118" y="1556792"/>
                <a:ext cx="8363272" cy="1029369"/>
              </a:xfrm>
              <a:prstGeom prst="rect">
                <a:avLst/>
              </a:prstGeom>
              <a:blipFill>
                <a:blip r:embed="rId3"/>
                <a:stretch>
                  <a:fillRect t="-8876" b="-5207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724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95523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436506" y="1663372"/>
            <a:ext cx="8229600" cy="112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convertir(45)?</a:t>
            </a:r>
            <a:r>
              <a:rPr lang="fr-FR" sz="36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A79BC364-4735-45BD-AC5E-AB5814901B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" y="4680000"/>
                <a:ext cx="8229600" cy="1428769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A79BC364-4735-45BD-AC5E-AB5814901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680000"/>
                <a:ext cx="8229600" cy="14287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2BF257F8-109B-4ED5-BA4C-2CF5E98394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35082" y="2491002"/>
                <a:ext cx="4032448" cy="18759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Font typeface="Wingdings 2"/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from math import (pi)</a:t>
                </a:r>
              </a:p>
              <a:p>
                <a:pPr marL="0" indent="0" algn="just">
                  <a:buFont typeface="Wingdings 2"/>
                  <a:buNone/>
                  <a:tabLst>
                    <a:tab pos="719138" algn="l"/>
                  </a:tabLst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convertir(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:</a:t>
                </a:r>
              </a:p>
              <a:p>
                <a:pPr marL="0" indent="0" algn="just">
                  <a:buFont typeface="Wingdings 2"/>
                  <a:buNone/>
                  <a:tabLst>
                    <a:tab pos="719138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return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fr-FR" sz="320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pi</m:t>
                    </m:r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/180</m:t>
                    </m:r>
                  </m:oMath>
                </a14:m>
                <a:endParaRPr lang="fr-FR" sz="32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2BF257F8-109B-4ED5-BA4C-2CF5E98394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5082" y="2491002"/>
                <a:ext cx="4032448" cy="1875995"/>
              </a:xfrm>
              <a:prstGeom prst="rect">
                <a:avLst/>
              </a:prstGeom>
              <a:blipFill>
                <a:blip r:embed="rId4"/>
                <a:stretch>
                  <a:fillRect l="-3771" t="-3883" b="-420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040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339752" y="2643873"/>
                <a:ext cx="4464496" cy="1368152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cos,pi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cos(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pi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39752" y="2643873"/>
                <a:ext cx="4464496" cy="1368152"/>
              </a:xfrm>
              <a:blipFill>
                <a:blip r:embed="rId2"/>
                <a:stretch>
                  <a:fillRect l="-3406" t="-5310" r="-272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457200" y="1725543"/>
            <a:ext cx="8229600" cy="112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Qu’affiche alors le programme suivant ?</a:t>
            </a:r>
            <a:r>
              <a:rPr lang="fr-FR" sz="3200" dirty="0">
                <a:solidFill>
                  <a:schemeClr val="tx2"/>
                </a:solidFill>
              </a:rPr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BCE05205-240C-4B1A-9915-4E756D0688E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200" y="4680000"/>
                <a:ext cx="8229600" cy="1152129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1.0</m:t>
                      </m:r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BCE05205-240C-4B1A-9915-4E756D068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680000"/>
                <a:ext cx="8229600" cy="11521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097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313184" y="1650035"/>
            <a:ext cx="8229600" cy="112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Expliquer le résultat affiché : </a:t>
            </a: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7ED27E9-27E0-4A3D-8FCB-6E9BB74EA119}"/>
              </a:ext>
            </a:extLst>
          </p:cNvPr>
          <p:cNvSpPr txBox="1">
            <a:spLocks/>
          </p:cNvSpPr>
          <p:nvPr/>
        </p:nvSpPr>
        <p:spPr>
          <a:xfrm>
            <a:off x="457200" y="4680000"/>
            <a:ext cx="8229600" cy="1557311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400" dirty="0">
                <a:solidFill>
                  <a:srgbClr val="00B050"/>
                </a:solidFill>
                <a:latin typeface="+mj-lt"/>
              </a:rPr>
              <a:t>La console a calculé le cosinus de 180 radians et non de 180°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274C1BEE-1D97-43A6-9AD7-FF6C3E8A882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28027" y="2549673"/>
                <a:ext cx="4887945" cy="1758654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&gt;&gt;&gt; 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(cos)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&gt;&gt;&gt; cos(</a:t>
                </a:r>
                <a14:m>
                  <m:oMath xmlns:m="http://schemas.openxmlformats.org/officeDocument/2006/math">
                    <m: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180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-0.5984600690578581</a:t>
                </a:r>
              </a:p>
            </p:txBody>
          </p:sp>
        </mc:Choice>
        <mc:Fallback xmlns="">
          <p:sp>
            <p:nvSpPr>
              <p:cNvPr id="8" name="Espace réservé du contenu 2">
                <a:extLst>
                  <a:ext uri="{FF2B5EF4-FFF2-40B4-BE49-F238E27FC236}">
                    <a16:creationId xmlns:a16="http://schemas.microsoft.com/office/drawing/2014/main" id="{274C1BEE-1D97-43A6-9AD7-FF6C3E8A88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28027" y="2549673"/>
                <a:ext cx="4887945" cy="1758654"/>
              </a:xfrm>
              <a:blipFill>
                <a:blip r:embed="rId2"/>
                <a:stretch>
                  <a:fillRect l="-2985" t="-4124" b="-1030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278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4397269"/>
                <a:ext cx="6768751" cy="1670900"/>
              </a:xfrm>
              <a:ln>
                <a:solidFill>
                  <a:schemeClr val="tx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fr-FR" sz="4400" dirty="0">
                    <a:solidFill>
                      <a:schemeClr val="tx2"/>
                    </a:solidFill>
                    <a:latin typeface="+mj-lt"/>
                  </a:rPr>
                  <a:t>from math import (</a:t>
                </a:r>
                <a:r>
                  <a:rPr lang="fr-FR" sz="4400" dirty="0" err="1">
                    <a:solidFill>
                      <a:schemeClr val="tx2"/>
                    </a:solidFill>
                    <a:latin typeface="+mj-lt"/>
                  </a:rPr>
                  <a:t>tan,pi</a:t>
                </a:r>
                <a:r>
                  <a:rPr lang="fr-FR" sz="4400" dirty="0">
                    <a:solidFill>
                      <a:schemeClr val="tx2"/>
                    </a:solidFill>
                    <a:latin typeface="+mj-lt"/>
                  </a:rPr>
                  <a:t>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4400" dirty="0" err="1">
                    <a:solidFill>
                      <a:schemeClr val="tx2"/>
                    </a:solidFill>
                    <a:latin typeface="+mj-lt"/>
                  </a:rPr>
                  <a:t>print</a:t>
                </a:r>
                <a:r>
                  <a:rPr lang="fr-FR" sz="4400" dirty="0">
                    <a:solidFill>
                      <a:schemeClr val="tx2"/>
                    </a:solidFill>
                    <a:latin typeface="+mj-lt"/>
                  </a:rPr>
                  <a:t> (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44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BC</m:t>
                    </m:r>
                    <m:r>
                      <a:rPr lang="fr-FR" sz="44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="</m:t>
                    </m:r>
                  </m:oMath>
                </a14:m>
                <a:r>
                  <a:rPr lang="fr-FR" sz="4400" dirty="0">
                    <a:solidFill>
                      <a:schemeClr val="tx2"/>
                    </a:solidFill>
                    <a:latin typeface="+mj-lt"/>
                  </a:rPr>
                  <a:t>,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4397269"/>
                <a:ext cx="6768751" cy="1670900"/>
              </a:xfrm>
              <a:blipFill>
                <a:blip r:embed="rId2"/>
                <a:stretch>
                  <a:fillRect l="-3504" t="-6884" b="-1087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971599" y="3400527"/>
            <a:ext cx="7200800" cy="74855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BC ?</a:t>
            </a:r>
            <a:r>
              <a:rPr lang="fr-FR" sz="36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9BB0F4-6F45-4A25-B45C-BE3246282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157" y="1361096"/>
            <a:ext cx="3413685" cy="1864028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70B5B8F-134E-4A61-A7BB-FD6E3042DE9B}"/>
              </a:ext>
            </a:extLst>
          </p:cNvPr>
          <p:cNvSpPr txBox="1">
            <a:spLocks/>
          </p:cNvSpPr>
          <p:nvPr/>
        </p:nvSpPr>
        <p:spPr>
          <a:xfrm>
            <a:off x="3995936" y="5184000"/>
            <a:ext cx="5148064" cy="1152129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4400" i="0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</a:t>
            </a:r>
            <a:r>
              <a:rPr lang="fr-FR" sz="4400" b="0" i="0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00∗tan</a:t>
            </a:r>
            <a:r>
              <a:rPr lang="fr-FR" sz="4400" b="0" i="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lang="fr-FR" sz="4400" b="0" i="0" dirty="0" err="1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28∗pi</a:t>
            </a:r>
            <a:r>
              <a:rPr lang="fr-FR" sz="4400" b="0" i="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/180)</a:t>
            </a:r>
            <a:r>
              <a:rPr lang="fr-FR" sz="4400" b="0" i="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fr-FR" sz="44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70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406153"/>
            <a:ext cx="2970750" cy="170880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91580" y="4151022"/>
            <a:ext cx="7560840" cy="2266763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FR" sz="44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 math import tan</a:t>
            </a:r>
          </a:p>
          <a:p>
            <a:pPr marL="0" indent="0" algn="just">
              <a:buNone/>
              <a:tabLst>
                <a:tab pos="1258888" algn="l"/>
              </a:tabLst>
            </a:pPr>
            <a:r>
              <a:rPr lang="fr-FR" sz="44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	longueur (</a:t>
            </a:r>
          </a:p>
          <a:p>
            <a:pPr marL="0" indent="0" algn="just">
              <a:buNone/>
              <a:tabLst>
                <a:tab pos="1258888" algn="l"/>
              </a:tabLst>
            </a:pPr>
            <a:r>
              <a:rPr lang="fr-FR" sz="4400" dirty="0">
                <a:solidFill>
                  <a:schemeClr val="tx2"/>
                </a:solidFill>
                <a:latin typeface="+mj-lt"/>
              </a:rPr>
              <a:t>	return</a:t>
            </a:r>
          </a:p>
          <a:p>
            <a:pPr marL="0" indent="0" algn="just">
              <a:buNone/>
              <a:tabLst>
                <a:tab pos="1079500" algn="l"/>
              </a:tabLst>
            </a:pP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580" y="3114927"/>
                <a:ext cx="7560840" cy="1036095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9388" indent="0">
                  <a:buFont typeface="Wingdings 2"/>
                  <a:buNone/>
                </a:pPr>
                <a:r>
                  <a:rPr lang="fr-FR" sz="3600" dirty="0">
                    <a:solidFill>
                      <a:schemeClr val="tx1"/>
                    </a:solidFill>
                    <a:latin typeface="+mj-lt"/>
                  </a:rPr>
                  <a:t>BC ? connaissant AB 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fr-FR" sz="3600" dirty="0">
                    <a:solidFill>
                      <a:schemeClr val="tx1"/>
                    </a:solidFill>
                    <a:latin typeface="+mj-lt"/>
                  </a:rPr>
                  <a:t> en radian.</a:t>
                </a:r>
                <a:r>
                  <a:rPr lang="fr-FR" sz="4400" dirty="0">
                    <a:solidFill>
                      <a:schemeClr val="tx2"/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580" y="3114927"/>
                <a:ext cx="7560840" cy="1036095"/>
              </a:xfrm>
              <a:prstGeom prst="rect">
                <a:avLst/>
              </a:prstGeom>
              <a:blipFill>
                <a:blip r:embed="rId3"/>
                <a:stretch>
                  <a:fillRect l="-161" r="-9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31B92C93-FA19-4647-9A41-58C270823EA0}"/>
              </a:ext>
            </a:extLst>
          </p:cNvPr>
          <p:cNvSpPr txBox="1">
            <a:spLocks/>
          </p:cNvSpPr>
          <p:nvPr/>
        </p:nvSpPr>
        <p:spPr>
          <a:xfrm>
            <a:off x="4427984" y="4797152"/>
            <a:ext cx="3672408" cy="1758654"/>
          </a:xfrm>
          <a:prstGeom prst="rect">
            <a:avLst/>
          </a:prstGeom>
          <a:ln>
            <a:noFill/>
          </a:ln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600"/>
              </a:spcBef>
              <a:buFont typeface="Wingdings 2"/>
              <a:buNone/>
              <a:tabLst>
                <a:tab pos="1798638" algn="l"/>
              </a:tabLst>
            </a:pPr>
            <a:r>
              <a:rPr lang="fr-FR" sz="4400" dirty="0">
                <a:solidFill>
                  <a:srgbClr val="00B050"/>
                </a:solidFill>
                <a:latin typeface="+mj-lt"/>
              </a:rPr>
              <a:t>AB , angle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) :</a:t>
            </a:r>
          </a:p>
          <a:p>
            <a:pPr marL="0" indent="0" algn="just">
              <a:buFont typeface="Wingdings 2"/>
              <a:buNone/>
            </a:pPr>
            <a:r>
              <a:rPr lang="fr-FR" sz="4400" dirty="0">
                <a:solidFill>
                  <a:srgbClr val="00B050"/>
                </a:solidFill>
                <a:latin typeface="+mj-lt"/>
              </a:rPr>
              <a:t>AB*tan(angle)</a:t>
            </a:r>
          </a:p>
          <a:p>
            <a:pPr marL="0" indent="0" algn="just">
              <a:buFont typeface="Wingdings 2"/>
              <a:buNone/>
              <a:tabLst>
                <a:tab pos="1079500" algn="l"/>
              </a:tabLst>
            </a:pP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3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1423411"/>
            <a:ext cx="2916324" cy="176774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115616" y="4181013"/>
                <a:ext cx="5122912" cy="2272324"/>
              </a:xfrm>
              <a:ln>
                <a:solidFill>
                  <a:schemeClr val="tx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just">
                  <a:buNone/>
                </a:pPr>
                <a:r>
                  <a:rPr lang="fr-FR" sz="36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 math import *</a:t>
                </a:r>
              </a:p>
              <a:p>
                <a:pPr marL="0" indent="0" algn="just">
                  <a:buNone/>
                  <a:tabLst>
                    <a:tab pos="900113" algn="l"/>
                  </a:tabLst>
                </a:pPr>
                <a:r>
                  <a:rPr lang="fr-FR" sz="36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	angle ( AB , AC) :</a:t>
                </a:r>
              </a:p>
              <a:p>
                <a:pPr marL="0" indent="0" algn="just">
                  <a:buNone/>
                  <a:tabLst>
                    <a:tab pos="900113" algn="l"/>
                  </a:tabLst>
                </a:pP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	return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acos</m:t>
                    </m:r>
                    <m: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AB</m:t>
                    </m:r>
                    <m: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AC</m:t>
                    </m:r>
                    <m:r>
                      <a:rPr lang="fr-FR" sz="36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6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15616" y="4181013"/>
                <a:ext cx="5122912" cy="2272324"/>
              </a:xfrm>
              <a:blipFill>
                <a:blip r:embed="rId3"/>
                <a:stretch>
                  <a:fillRect l="-3444" t="-400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1115616" y="3191152"/>
            <a:ext cx="5372687" cy="7193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angle (1,2) ? </a:t>
            </a:r>
            <a:r>
              <a:rPr lang="fr-FR" sz="3200" dirty="0">
                <a:solidFill>
                  <a:schemeClr val="tx2"/>
                </a:solidFill>
              </a:rPr>
              <a:t>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D0E0EDD0-97D1-4511-9918-80C474AB7B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26560" y="4797153"/>
                <a:ext cx="2160240" cy="1656184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Wingdings 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D0E0EDD0-97D1-4511-9918-80C474AB7B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6560" y="4797153"/>
                <a:ext cx="2160240" cy="16561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588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4400" dirty="0">
                <a:latin typeface="+mj-lt"/>
              </a:rPr>
              <a:t>Les programmes suivants sont écrits en langage Python. </a:t>
            </a:r>
          </a:p>
          <a:p>
            <a:pPr marL="0" indent="0" algn="ctr">
              <a:buNone/>
            </a:pPr>
            <a:endParaRPr lang="fr-FR" sz="4400" dirty="0">
              <a:latin typeface="+mj-lt"/>
            </a:endParaRPr>
          </a:p>
          <a:p>
            <a:pPr marL="0" indent="0" algn="ctr">
              <a:buNone/>
            </a:pPr>
            <a:r>
              <a:rPr lang="fr-FR" sz="4400" dirty="0">
                <a:latin typeface="+mj-lt"/>
              </a:rPr>
              <a:t>Répondre aux questions suivantes.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47663" y="4071315"/>
            <a:ext cx="6048672" cy="24258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44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 math import *</a:t>
            </a:r>
          </a:p>
          <a:p>
            <a:pPr marL="0" indent="0" algn="just">
              <a:buNone/>
              <a:tabLst>
                <a:tab pos="1258888" algn="l"/>
              </a:tabLst>
            </a:pPr>
            <a:r>
              <a:rPr lang="fr-FR" sz="44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	angle </a:t>
            </a:r>
          </a:p>
          <a:p>
            <a:pPr marL="0" indent="0" algn="just">
              <a:buNone/>
              <a:tabLst>
                <a:tab pos="1258888" algn="l"/>
              </a:tabLst>
            </a:pPr>
            <a:r>
              <a:rPr lang="fr-FR" sz="4400" dirty="0">
                <a:solidFill>
                  <a:schemeClr val="tx2"/>
                </a:solidFill>
                <a:latin typeface="+mj-lt"/>
              </a:rPr>
              <a:t>	return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3528" y="3388985"/>
                <a:ext cx="8229600" cy="751244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3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i="0">
                            <a:latin typeface="Cambria Math" panose="02040503050406030204" pitchFamily="18" charset="0"/>
                          </a:rPr>
                          <m:t>AC</m:t>
                        </m:r>
                        <m:r>
                          <m:rPr>
                            <m:sty m:val="p"/>
                          </m:rPr>
                          <a:rPr lang="fr-FR" sz="3600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fr-FR" sz="3600" i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b="0" i="0" dirty="0">
                    <a:latin typeface="+mj-lt"/>
                  </a:rPr>
                  <a:t>en radian </a:t>
                </a:r>
                <a:r>
                  <a:rPr lang="fr-FR" sz="3600" dirty="0">
                    <a:latin typeface="+mj-lt"/>
                  </a:rPr>
                  <a:t>connaissant AB et AC ?</a:t>
                </a: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	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88985"/>
                <a:ext cx="8229600" cy="751244"/>
              </a:xfrm>
              <a:prstGeom prst="rect">
                <a:avLst/>
              </a:prstGeom>
              <a:blipFill>
                <a:blip r:embed="rId2"/>
                <a:stretch>
                  <a:fillRect t="-9756" b="-195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430" y="1425674"/>
            <a:ext cx="3137139" cy="190158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9B32EB7-6679-4DFB-908F-CA6BB20D3422}"/>
              </a:ext>
            </a:extLst>
          </p:cNvPr>
          <p:cNvSpPr txBox="1">
            <a:spLocks/>
          </p:cNvSpPr>
          <p:nvPr/>
        </p:nvSpPr>
        <p:spPr>
          <a:xfrm>
            <a:off x="4438328" y="4973683"/>
            <a:ext cx="3096344" cy="1542630"/>
          </a:xfrm>
          <a:prstGeom prst="rect">
            <a:avLst/>
          </a:prstGeom>
          <a:ln>
            <a:noFill/>
          </a:ln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fr-FR" sz="4400" dirty="0">
                <a:solidFill>
                  <a:schemeClr val="tx2"/>
                </a:solidFill>
                <a:latin typeface="+mj-lt"/>
              </a:rPr>
              <a:t>(</a:t>
            </a:r>
            <a:r>
              <a:rPr lang="fr-FR" sz="4400" dirty="0">
                <a:solidFill>
                  <a:srgbClr val="00B050"/>
                </a:solidFill>
                <a:latin typeface="+mj-lt"/>
              </a:rPr>
              <a:t>AB , AC</a:t>
            </a:r>
            <a:r>
              <a:rPr lang="fr-FR" sz="4400" dirty="0">
                <a:solidFill>
                  <a:schemeClr val="tx2"/>
                </a:solidFill>
                <a:latin typeface="+mj-lt"/>
              </a:rPr>
              <a:t>) :</a:t>
            </a:r>
          </a:p>
          <a:p>
            <a:pPr marL="0" indent="0" algn="just">
              <a:buFont typeface="Wingdings 2"/>
              <a:buNone/>
              <a:tabLst>
                <a:tab pos="1798638" algn="l"/>
              </a:tabLst>
            </a:pPr>
            <a:r>
              <a:rPr lang="fr-FR" sz="4400" dirty="0" err="1">
                <a:solidFill>
                  <a:srgbClr val="00B050"/>
                </a:solidFill>
                <a:latin typeface="+mj-lt"/>
              </a:rPr>
              <a:t>asin</a:t>
            </a:r>
            <a:r>
              <a:rPr lang="fr-FR" sz="4400" dirty="0">
                <a:solidFill>
                  <a:srgbClr val="00B050"/>
                </a:solidFill>
                <a:latin typeface="+mj-lt"/>
              </a:rPr>
              <a:t>(AB/AC)</a:t>
            </a:r>
          </a:p>
        </p:txBody>
      </p:sp>
    </p:spTree>
    <p:extLst>
      <p:ext uri="{BB962C8B-B14F-4D97-AF65-F5344CB8AC3E}">
        <p14:creationId xmlns:p14="http://schemas.microsoft.com/office/powerpoint/2010/main" val="351338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87724" y="2536967"/>
            <a:ext cx="4968552" cy="4111500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fr-FR" sz="35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math import *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</a:tabLst>
            </a:pPr>
            <a:r>
              <a:rPr lang="fr-FR" sz="35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	principale (a) :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b = a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  <a:tab pos="2873375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</a:t>
            </a:r>
            <a:r>
              <a:rPr lang="fr-FR" sz="3500" dirty="0" err="1">
                <a:solidFill>
                  <a:schemeClr val="tx2"/>
                </a:solidFill>
                <a:latin typeface="+mj-lt"/>
              </a:rPr>
              <a:t>while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	b &gt; pi :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  <a:tab pos="2873375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	b=b-2*pi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  <a:tab pos="2873375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</a:t>
            </a:r>
            <a:r>
              <a:rPr lang="fr-FR" sz="3500" dirty="0" err="1">
                <a:solidFill>
                  <a:schemeClr val="tx2"/>
                </a:solidFill>
                <a:latin typeface="+mj-lt"/>
              </a:rPr>
              <a:t>while</a:t>
            </a:r>
            <a:r>
              <a:rPr lang="fr-FR" sz="3500" dirty="0">
                <a:solidFill>
                  <a:schemeClr val="tx2"/>
                </a:solidFill>
                <a:latin typeface="+mj-lt"/>
              </a:rPr>
              <a:t> 	b &lt;= -pi :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  <a:tab pos="2873375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	b=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  <a:tabLst>
                <a:tab pos="1798638" algn="l"/>
                <a:tab pos="2873375" algn="l"/>
              </a:tabLst>
            </a:pPr>
            <a:r>
              <a:rPr lang="fr-FR" sz="3500" dirty="0">
                <a:solidFill>
                  <a:schemeClr val="tx2"/>
                </a:solidFill>
                <a:latin typeface="+mj-lt"/>
              </a:rPr>
              <a:t>	return b</a:t>
            </a:r>
          </a:p>
          <a:p>
            <a:pPr marL="0" indent="0" algn="just">
              <a:buNone/>
              <a:tabLst>
                <a:tab pos="1798638" algn="l"/>
                <a:tab pos="2873375" algn="l"/>
              </a:tabLst>
            </a:pP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0364" y="1393966"/>
                <a:ext cx="8363272" cy="114300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200" dirty="0">
                    <a:latin typeface="+mj-lt"/>
                  </a:rPr>
                  <a:t>Compléter pour que b de 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latin typeface="Cambria Math" panose="02040503050406030204" pitchFamily="18" charset="0"/>
                      </a:rPr>
                      <m:t>]−</m:t>
                    </m:r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 </m:t>
                    </m:r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fr-FR" sz="3200" b="0" i="0" dirty="0">
                    <a:latin typeface="+mj-lt"/>
                    <a:ea typeface="Cambria Math" panose="02040503050406030204" pitchFamily="18" charset="0"/>
                  </a:rPr>
                  <a:t>, ait la </a:t>
                </a:r>
                <a:r>
                  <a:rPr lang="fr-FR" sz="3200" dirty="0">
                    <a:latin typeface="+mj-lt"/>
                    <a:ea typeface="Cambria Math" panose="02040503050406030204" pitchFamily="18" charset="0"/>
                  </a:rPr>
                  <a:t>même image que a </a:t>
                </a:r>
                <a:r>
                  <a:rPr lang="fr-FR" sz="3200" b="0" i="0" dirty="0">
                    <a:latin typeface="+mj-lt"/>
                    <a:ea typeface="Cambria Math" panose="02040503050406030204" pitchFamily="18" charset="0"/>
                  </a:rPr>
                  <a:t>sur le cercle trigonométrique</a:t>
                </a:r>
                <a:r>
                  <a:rPr lang="fr-FR" sz="3200" dirty="0">
                    <a:latin typeface="+mj-lt"/>
                  </a:rPr>
                  <a:t>.</a:t>
                </a:r>
                <a:r>
                  <a:rPr lang="fr-FR" sz="3600" dirty="0">
                    <a:solidFill>
                      <a:schemeClr val="tx2"/>
                    </a:solidFill>
                  </a:rPr>
                  <a:t>	</a:t>
                </a:r>
              </a:p>
            </p:txBody>
          </p:sp>
        </mc:Choice>
        <mc:Fallback xmlns="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64" y="1393966"/>
                <a:ext cx="8363272" cy="1143000"/>
              </a:xfrm>
              <a:prstGeom prst="rect">
                <a:avLst/>
              </a:prstGeom>
              <a:blipFill>
                <a:blip r:embed="rId2"/>
                <a:stretch>
                  <a:fillRect l="-875" t="-6417" r="-1968" b="-1550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B04C0C8-7E91-4715-A8F5-951E54C2E2BC}"/>
              </a:ext>
            </a:extLst>
          </p:cNvPr>
          <p:cNvSpPr txBox="1">
            <a:spLocks/>
          </p:cNvSpPr>
          <p:nvPr/>
        </p:nvSpPr>
        <p:spPr>
          <a:xfrm>
            <a:off x="5436000" y="5202000"/>
            <a:ext cx="1368152" cy="922462"/>
          </a:xfrm>
          <a:prstGeom prst="rect">
            <a:avLst/>
          </a:prstGeom>
          <a:ln>
            <a:noFill/>
          </a:ln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tabLst>
                <a:tab pos="1798638" algn="l"/>
              </a:tabLst>
            </a:pPr>
            <a:r>
              <a:rPr lang="fr-FR" sz="3200" dirty="0">
                <a:solidFill>
                  <a:schemeClr val="tx2"/>
                </a:solidFill>
              </a:rPr>
              <a:t>	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500" dirty="0" err="1">
                <a:solidFill>
                  <a:srgbClr val="00B050"/>
                </a:solidFill>
                <a:latin typeface="+mj-lt"/>
              </a:rPr>
              <a:t>b+2</a:t>
            </a:r>
            <a:r>
              <a:rPr lang="fr-FR" sz="3500" dirty="0">
                <a:solidFill>
                  <a:srgbClr val="00B050"/>
                </a:solidFill>
                <a:latin typeface="+mj-lt"/>
              </a:rPr>
              <a:t>*pi</a:t>
            </a:r>
          </a:p>
        </p:txBody>
      </p:sp>
    </p:spTree>
    <p:extLst>
      <p:ext uri="{BB962C8B-B14F-4D97-AF65-F5344CB8AC3E}">
        <p14:creationId xmlns:p14="http://schemas.microsoft.com/office/powerpoint/2010/main" val="87010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763688" y="1628800"/>
                <a:ext cx="5616624" cy="2039171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6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 math import cos</a:t>
                </a:r>
              </a:p>
              <a:p>
                <a:pPr marL="0" indent="0" algn="just">
                  <a:buNone/>
                  <a:tabLst>
                    <a:tab pos="1798638" algn="l"/>
                  </a:tabLst>
                </a:pP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for i in range (</a:t>
                </a:r>
                <a:r>
                  <a:rPr lang="fr-FR" sz="3600">
                    <a:solidFill>
                      <a:schemeClr val="tx2"/>
                    </a:solidFill>
                    <a:latin typeface="+mj-lt"/>
                  </a:rPr>
                  <a:t>12):</a:t>
                </a:r>
                <a:endParaRPr lang="fr-FR" sz="3600" dirty="0">
                  <a:solidFill>
                    <a:schemeClr val="tx2"/>
                  </a:solidFill>
                  <a:latin typeface="+mj-lt"/>
                </a:endParaRPr>
              </a:p>
              <a:p>
                <a:pPr marL="0" indent="0" algn="just">
                  <a:buNone/>
                  <a:tabLst>
                    <a:tab pos="1798638" algn="l"/>
                  </a:tabLst>
                </a:pP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	</a:t>
                </a:r>
                <a:r>
                  <a:rPr lang="fr-FR" sz="3600" dirty="0" err="1">
                    <a:solidFill>
                      <a:schemeClr val="tx2"/>
                    </a:solidFill>
                    <a:latin typeface="+mj-lt"/>
                  </a:rPr>
                  <a:t>print</a:t>
                </a:r>
                <a:r>
                  <a:rPr lang="fr-FR" sz="3600" dirty="0">
                    <a:solidFill>
                      <a:schemeClr val="tx2"/>
                    </a:solidFill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cos</m:t>
                    </m:r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fr-FR" sz="36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pi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/6</m:t>
                        </m:r>
                      </m:e>
                    </m:d>
                  </m:oMath>
                </a14:m>
                <a:endParaRPr lang="fr-FR" sz="36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63688" y="1628800"/>
                <a:ext cx="5616624" cy="2039171"/>
              </a:xfrm>
              <a:blipFill>
                <a:blip r:embed="rId2"/>
                <a:stretch>
                  <a:fillRect l="-3139" t="-4154" b="-682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65872567-5B00-4E48-9D84-F318176CB5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4360" y="4005064"/>
                <a:ext cx="8435280" cy="1720678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 ; </m:t>
                      </m:r>
                      <m:f>
                        <m:fPr>
                          <m:ctrlPr>
                            <a:rPr lang="fr-FR" sz="32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 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;0 ;−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</m:t>
                      </m:r>
                    </m:oMath>
                  </m:oMathPara>
                </a14:m>
                <a:endParaRPr lang="fr-FR" sz="3200" b="0" i="1" dirty="0">
                  <a:solidFill>
                    <a:srgbClr val="00B05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−1 ;</m:t>
                      </m:r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;−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;0 ;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;</m:t>
                      </m:r>
                      <m:f>
                        <m:fPr>
                          <m:ctrlP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fr-FR" sz="32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fr-FR" sz="32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>
                  <a:solidFill>
                    <a:schemeClr val="tx2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Espace réservé du contenu 2">
                <a:extLst>
                  <a:ext uri="{FF2B5EF4-FFF2-40B4-BE49-F238E27FC236}">
                    <a16:creationId xmlns:a16="http://schemas.microsoft.com/office/drawing/2014/main" id="{65872567-5B00-4E48-9D84-F318176CB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360" y="4005064"/>
                <a:ext cx="8435280" cy="1720678"/>
              </a:xfrm>
              <a:prstGeom prst="rect">
                <a:avLst/>
              </a:prstGeom>
              <a:blipFill>
                <a:blip r:embed="rId3"/>
                <a:stretch>
                  <a:fillRect b="-219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363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1DAA3768-4202-4D3E-BBF0-E46A5EDF9E0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2193" y="1906496"/>
                <a:ext cx="9036496" cy="3440212"/>
              </a:xfrm>
              <a:ln>
                <a:solidFill>
                  <a:schemeClr val="tx1"/>
                </a:solidFill>
              </a:ln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from math import *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630238" algn="l"/>
                    <a:tab pos="2159000" algn="l"/>
                  </a:tabLst>
                </a:pP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oui_ou_non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(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a,b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):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	reste = (b-a)%(2*pi)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  	if reste == 0: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      	 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res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= "Même image sur le cercle trigonométrique."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  	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else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: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       	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res</a:t>
                </a: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= "Images distinctes sur le cercle trigonométrique."</a:t>
                </a:r>
              </a:p>
              <a:p>
                <a:pPr marL="0" indent="0">
                  <a:spcBef>
                    <a:spcPts val="0"/>
                  </a:spcBef>
                  <a:buNone/>
                  <a:tabLst>
                    <a:tab pos="449263" algn="l"/>
                    <a:tab pos="900113" algn="l"/>
                  </a:tabLst>
                </a:pPr>
                <a:r>
                  <a:rPr lang="fr-FR" sz="2800" dirty="0">
                    <a:solidFill>
                      <a:schemeClr val="tx2"/>
                    </a:solidFill>
                    <a:latin typeface="+mj-lt"/>
                  </a:rPr>
                  <a:t>    return </a:t>
                </a:r>
                <a:r>
                  <a:rPr lang="fr-FR" sz="2800" dirty="0" err="1">
                    <a:solidFill>
                      <a:schemeClr val="tx2"/>
                    </a:solidFill>
                    <a:latin typeface="+mj-lt"/>
                  </a:rPr>
                  <a:t>res</a:t>
                </a:r>
                <a:endParaRPr lang="fr-FR" sz="2800" dirty="0">
                  <a:solidFill>
                    <a:schemeClr val="tx2"/>
                  </a:solidFill>
                  <a:latin typeface="+mj-lt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fr-FR" sz="3200" dirty="0">
                    <a:solidFill>
                      <a:srgbClr val="0070C0"/>
                    </a:solidFill>
                    <a:latin typeface="+mj-lt"/>
                  </a:rPr>
                  <a:t> </a:t>
                </a:r>
                <a:r>
                  <a:rPr lang="fr-FR" sz="2800" dirty="0">
                    <a:solidFill>
                      <a:schemeClr val="tx1"/>
                    </a:solidFill>
                  </a:rPr>
                  <a:t>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)/(2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)=(4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)/(2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fr-FR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)=2 </m:t>
                    </m:r>
                  </m:oMath>
                </a14:m>
                <a:endParaRPr lang="fr-FR" sz="2800" dirty="0">
                  <a:solidFill>
                    <a:srgbClr val="0070C0"/>
                  </a:solidFill>
                  <a:latin typeface="+mj-lt"/>
                </a:endParaRPr>
              </a:p>
              <a:p>
                <a:pPr marL="0" indent="0" algn="just">
                  <a:spcBef>
                    <a:spcPts val="0"/>
                  </a:spcBef>
                  <a:buNone/>
                </a:pPr>
                <a:endParaRPr lang="fr-FR" sz="28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9" name="Espace réservé du contenu 2">
                <a:extLst>
                  <a:ext uri="{FF2B5EF4-FFF2-40B4-BE49-F238E27FC236}">
                    <a16:creationId xmlns:a16="http://schemas.microsoft.com/office/drawing/2014/main" id="{1DAA3768-4202-4D3E-BBF0-E46A5EDF9E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193" y="1906496"/>
                <a:ext cx="9036496" cy="3440212"/>
              </a:xfrm>
              <a:blipFill>
                <a:blip r:embed="rId3"/>
                <a:stretch>
                  <a:fillRect l="-1348" t="-1590" r="-404" b="-2208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D7A4A42-DB53-41AA-AB45-7CF477F84A38}"/>
              </a:ext>
            </a:extLst>
          </p:cNvPr>
          <p:cNvSpPr txBox="1">
            <a:spLocks/>
          </p:cNvSpPr>
          <p:nvPr/>
        </p:nvSpPr>
        <p:spPr>
          <a:xfrm>
            <a:off x="251520" y="5949280"/>
            <a:ext cx="8640960" cy="60344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600" dirty="0">
                <a:solidFill>
                  <a:srgbClr val="00B050"/>
                </a:solidFill>
                <a:latin typeface="+mj-lt"/>
              </a:rPr>
              <a:t>Même image sur le cercle trigonométrique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5F290A94-8E95-4E35-B7C2-572043D83F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17279" y="2062379"/>
                <a:ext cx="2592288" cy="1533425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fr-FR" sz="3200" dirty="0"/>
                  <a:t>a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fr-FR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3200" dirty="0">
                  <a:solidFill>
                    <a:schemeClr val="tx2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fr-FR" sz="3200" dirty="0"/>
                  <a:t>b =</a:t>
                </a:r>
                <a:r>
                  <a:rPr lang="fr-FR" sz="3200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2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fr-F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3200" dirty="0"/>
              </a:p>
            </p:txBody>
          </p:sp>
        </mc:Choice>
        <mc:Fallback xmlns="">
          <p:sp>
            <p:nvSpPr>
              <p:cNvPr id="7" name="Espace réservé du contenu 2">
                <a:extLst>
                  <a:ext uri="{FF2B5EF4-FFF2-40B4-BE49-F238E27FC236}">
                    <a16:creationId xmlns:a16="http://schemas.microsoft.com/office/drawing/2014/main" id="{5F290A94-8E95-4E35-B7C2-572043D83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279" y="2062379"/>
                <a:ext cx="2592288" cy="1533425"/>
              </a:xfrm>
              <a:prstGeom prst="rect">
                <a:avLst/>
              </a:prstGeom>
              <a:blipFill>
                <a:blip r:embed="rId4"/>
                <a:stretch>
                  <a:fillRect l="-6118" b="-31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A8DEC373-05AD-431B-B53C-A9D4C278F54D}"/>
                  </a:ext>
                </a:extLst>
              </p:cNvPr>
              <p:cNvSpPr/>
              <p:nvPr/>
            </p:nvSpPr>
            <p:spPr>
              <a:xfrm>
                <a:off x="97585" y="1144475"/>
                <a:ext cx="4035720" cy="8293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3200" dirty="0">
                    <a:latin typeface="+mj-lt"/>
                  </a:rPr>
                  <a:t>oui_ou_non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fr-FR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fr-FR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fr-FR" sz="3200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fr-FR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  <m:r>
                              <a:rPr lang="fr-FR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fr-FR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3200" dirty="0">
                    <a:latin typeface="+mj-lt"/>
                  </a:rPr>
                  <a:t> ?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A8DEC373-05AD-431B-B53C-A9D4C278F54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85" y="1144475"/>
                <a:ext cx="4035720" cy="829330"/>
              </a:xfrm>
              <a:prstGeom prst="rect">
                <a:avLst/>
              </a:prstGeom>
              <a:blipFill>
                <a:blip r:embed="rId5"/>
                <a:stretch>
                  <a:fillRect l="-3776" r="-2870" b="-102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42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05728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555776" y="3429000"/>
                <a:ext cx="4032448" cy="1875995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(pi)</a:t>
                </a:r>
              </a:p>
              <a:p>
                <a:pPr marL="0" indent="0" algn="just">
                  <a:buNone/>
                  <a:tabLst>
                    <a:tab pos="719138" algn="l"/>
                  </a:tabLst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convertir(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:</a:t>
                </a:r>
              </a:p>
              <a:p>
                <a:pPr marL="0" indent="0" algn="just">
                  <a:buNone/>
                  <a:tabLst>
                    <a:tab pos="719138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return </a:t>
                </a:r>
                <a14:m>
                  <m:oMath xmlns:m="http://schemas.openxmlformats.org/officeDocument/2006/math"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fr-FR" sz="320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pi</m:t>
                    </m:r>
                    <m:r>
                      <a:rPr lang="fr-FR" sz="32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/180</m:t>
                    </m:r>
                  </m:oMath>
                </a14:m>
                <a:endParaRPr lang="fr-FR" sz="32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55776" y="3429000"/>
                <a:ext cx="4032448" cy="1875995"/>
              </a:xfrm>
              <a:blipFill>
                <a:blip r:embed="rId2"/>
                <a:stretch>
                  <a:fillRect l="-3614" t="-3883" b="-388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436506" y="1620000"/>
            <a:ext cx="8229600" cy="11296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À quelle valeur exacte correspond la valeur renvoyée par la fonction convertir(45) ?</a:t>
            </a:r>
            <a:r>
              <a:rPr lang="fr-FR" sz="3200" dirty="0">
                <a:solidFill>
                  <a:schemeClr val="tx2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3785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23728" y="3424229"/>
                <a:ext cx="4536504" cy="1368152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cos,pi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cos(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pi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23728" y="3424229"/>
                <a:ext cx="4536504" cy="1368152"/>
              </a:xfrm>
              <a:blipFill>
                <a:blip r:embed="rId2"/>
                <a:stretch>
                  <a:fillRect l="-3213" t="-5310" r="-107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457200" y="1620000"/>
            <a:ext cx="8229600" cy="112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Qu’affiche le programme suivant ?</a:t>
            </a:r>
            <a:r>
              <a:rPr lang="fr-FR" sz="36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43591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691680" y="3429000"/>
                <a:ext cx="5743441" cy="1758654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&gt;&gt;&gt; 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(cos)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&gt;&gt;&gt; cos(</a:t>
                </a:r>
                <a14:m>
                  <m:oMath xmlns:m="http://schemas.openxmlformats.org/officeDocument/2006/math">
                    <m: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180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 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-0.5984600690578581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1680" y="3429000"/>
                <a:ext cx="5743441" cy="1758654"/>
              </a:xfrm>
              <a:blipFill>
                <a:blip r:embed="rId2"/>
                <a:stretch>
                  <a:fillRect l="-2648" t="-4138" b="-1034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38C5E557-631B-4F16-A8B5-513547B97D8F}"/>
              </a:ext>
            </a:extLst>
          </p:cNvPr>
          <p:cNvSpPr txBox="1">
            <a:spLocks/>
          </p:cNvSpPr>
          <p:nvPr/>
        </p:nvSpPr>
        <p:spPr>
          <a:xfrm>
            <a:off x="432000" y="1620000"/>
            <a:ext cx="8229600" cy="112969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Expliquer le résultat affiché :</a:t>
            </a: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5366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09BB0F4-6F45-4A25-B45C-BE3246282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999" y="1368000"/>
            <a:ext cx="3348829" cy="172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177732" y="4668987"/>
                <a:ext cx="4788533" cy="1368152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from math import (</a:t>
                </a: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tan,pi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print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 (</a:t>
                </a:r>
                <a14:m>
                  <m:oMath xmlns:m="http://schemas.openxmlformats.org/officeDocument/2006/math"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"</m:t>
                    </m:r>
                    <m:r>
                      <m:rPr>
                        <m:sty m:val="p"/>
                      </m:rPr>
                      <a:rPr lang="fr-FR" sz="3200" b="0" i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BC</m:t>
                    </m:r>
                    <m:r>
                      <a:rPr lang="fr-FR" sz="32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="</m:t>
                    </m:r>
                  </m:oMath>
                </a14:m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,…)</a:t>
                </a:r>
              </a:p>
              <a:p>
                <a:pPr marL="0" indent="0" algn="just">
                  <a:buNone/>
                  <a:tabLst>
                    <a:tab pos="1079500" algn="l"/>
                  </a:tabLst>
                </a:pPr>
                <a:endParaRPr lang="fr-FR" sz="32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77732" y="4668987"/>
                <a:ext cx="4788533" cy="1368152"/>
              </a:xfrm>
              <a:blipFill>
                <a:blip r:embed="rId3"/>
                <a:stretch>
                  <a:fillRect l="-3046" t="-531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611560" y="3141151"/>
            <a:ext cx="7920879" cy="114300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Compléter les instructions pour que le programme calcule BC.</a:t>
            </a:r>
            <a:r>
              <a:rPr lang="fr-FR" sz="32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05545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940" y="1368000"/>
            <a:ext cx="3004119" cy="172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03747" y="4610673"/>
            <a:ext cx="4536504" cy="1758654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r-FR" sz="3200" dirty="0" err="1">
                <a:solidFill>
                  <a:schemeClr val="tx2"/>
                </a:solidFill>
                <a:latin typeface="+mj-lt"/>
              </a:rPr>
              <a:t>from</a:t>
            </a:r>
            <a:r>
              <a:rPr lang="fr-FR" sz="3200" dirty="0">
                <a:solidFill>
                  <a:schemeClr val="tx2"/>
                </a:solidFill>
                <a:latin typeface="+mj-lt"/>
              </a:rPr>
              <a:t> math </a:t>
            </a:r>
            <a:r>
              <a:rPr lang="fr-FR" sz="3200">
                <a:solidFill>
                  <a:schemeClr val="tx2"/>
                </a:solidFill>
                <a:latin typeface="+mj-lt"/>
              </a:rPr>
              <a:t>import tan</a:t>
            </a:r>
            <a:endParaRPr lang="fr-FR" sz="3200" dirty="0">
              <a:solidFill>
                <a:schemeClr val="tx2"/>
              </a:solidFill>
              <a:latin typeface="+mj-lt"/>
            </a:endParaRPr>
          </a:p>
          <a:p>
            <a:pPr marL="0" indent="0" algn="just">
              <a:buNone/>
              <a:tabLst>
                <a:tab pos="900113" algn="l"/>
              </a:tabLst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 </a:t>
            </a:r>
            <a:r>
              <a:rPr lang="fr-FR" sz="3200" dirty="0" err="1">
                <a:solidFill>
                  <a:schemeClr val="tx2"/>
                </a:solidFill>
                <a:latin typeface="+mj-lt"/>
              </a:rPr>
              <a:t>def</a:t>
            </a:r>
            <a:r>
              <a:rPr lang="fr-FR" sz="3200" dirty="0">
                <a:solidFill>
                  <a:schemeClr val="tx2"/>
                </a:solidFill>
                <a:latin typeface="+mj-lt"/>
              </a:rPr>
              <a:t>	longueur ( … ) :</a:t>
            </a:r>
          </a:p>
          <a:p>
            <a:pPr marL="0" indent="0" algn="just">
              <a:buNone/>
              <a:tabLst>
                <a:tab pos="900113" algn="l"/>
              </a:tabLst>
            </a:pPr>
            <a:r>
              <a:rPr lang="fr-FR" sz="3200" dirty="0">
                <a:solidFill>
                  <a:schemeClr val="tx2"/>
                </a:solidFill>
                <a:latin typeface="+mj-lt"/>
              </a:rPr>
              <a:t>	return …</a:t>
            </a:r>
          </a:p>
          <a:p>
            <a:pPr marL="0" indent="0" algn="just">
              <a:buNone/>
              <a:tabLst>
                <a:tab pos="1079500" algn="l"/>
              </a:tabLst>
            </a:pPr>
            <a:endParaRPr lang="fr-FR" sz="3200" dirty="0">
              <a:solidFill>
                <a:schemeClr val="tx2"/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1560" y="2916000"/>
                <a:ext cx="7920880" cy="2002312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9388" indent="0" algn="ctr">
                  <a:buFont typeface="Wingdings 2"/>
                  <a:buNone/>
                </a:pPr>
                <a:r>
                  <a:rPr lang="fr-FR" sz="3600" dirty="0">
                    <a:solidFill>
                      <a:schemeClr val="tx1"/>
                    </a:solidFill>
                    <a:latin typeface="+mj-lt"/>
                  </a:rPr>
                  <a:t>Compléter les instructions permettant de calculer BC, connaissant AB et la mesure de l’angle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BAC</m:t>
                        </m:r>
                      </m:e>
                    </m:acc>
                  </m:oMath>
                </a14:m>
                <a:r>
                  <a:rPr lang="fr-FR" sz="3600" dirty="0">
                    <a:solidFill>
                      <a:schemeClr val="tx1"/>
                    </a:solidFill>
                    <a:latin typeface="+mj-lt"/>
                  </a:rPr>
                  <a:t> en radian.</a:t>
                </a:r>
                <a:r>
                  <a:rPr lang="fr-FR" sz="3400" dirty="0">
                    <a:solidFill>
                      <a:schemeClr val="tx2"/>
                    </a:solidFill>
                    <a:latin typeface="+mj-lt"/>
                  </a:rPr>
                  <a:t>	</a:t>
                </a:r>
              </a:p>
            </p:txBody>
          </p:sp>
        </mc:Choice>
        <mc:Fallback>
          <p:sp>
            <p:nvSpPr>
              <p:cNvPr id="5" name="Espace réservé du contenu 2">
                <a:extLst>
                  <a:ext uri="{FF2B5EF4-FFF2-40B4-BE49-F238E27FC236}">
                    <a16:creationId xmlns:a16="http://schemas.microsoft.com/office/drawing/2014/main" id="{C6764D92-D9AF-4B9B-8E31-22F1DA9D6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916000"/>
                <a:ext cx="7920880" cy="2002312"/>
              </a:xfrm>
              <a:prstGeom prst="rect">
                <a:avLst/>
              </a:prstGeom>
              <a:blipFill>
                <a:blip r:embed="rId3"/>
                <a:stretch>
                  <a:fillRect t="-4559" r="-5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5031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1" y="1368000"/>
            <a:ext cx="2850761" cy="172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231739" y="4395258"/>
                <a:ext cx="4680520" cy="1758654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*</a:t>
                </a:r>
              </a:p>
              <a:p>
                <a:pPr marL="0" indent="0" algn="just">
                  <a:buNone/>
                  <a:tabLst>
                    <a:tab pos="809625" algn="l"/>
                  </a:tabLst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angle ( AB , AC) :</a:t>
                </a:r>
              </a:p>
              <a:p>
                <a:pPr marL="0" indent="0" algn="just">
                  <a:buNone/>
                  <a:tabLst>
                    <a:tab pos="809625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return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acos</m:t>
                    </m:r>
                    <m: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AB</m:t>
                    </m:r>
                    <m: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AC</m:t>
                    </m:r>
                    <m:r>
                      <a:rPr lang="fr-FR" sz="320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32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31739" y="4395258"/>
                <a:ext cx="4680520" cy="1758654"/>
              </a:xfrm>
              <a:blipFill>
                <a:blip r:embed="rId3"/>
                <a:stretch>
                  <a:fillRect l="-3117" t="-4124" b="-106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935595" y="3074712"/>
            <a:ext cx="7272809" cy="175865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fr-FR" sz="3600" dirty="0">
                <a:solidFill>
                  <a:schemeClr val="tx1"/>
                </a:solidFill>
                <a:latin typeface="+mj-lt"/>
              </a:rPr>
              <a:t>À quelle valeur exacte correspond la réponse renvoyée par</a:t>
            </a:r>
            <a:r>
              <a:rPr lang="fr-FR" sz="3600" dirty="0">
                <a:latin typeface="+mj-lt"/>
              </a:rPr>
              <a:t> </a:t>
            </a:r>
            <a:r>
              <a:rPr lang="fr-FR" sz="3600" dirty="0">
                <a:solidFill>
                  <a:schemeClr val="tx1"/>
                </a:solidFill>
                <a:latin typeface="+mj-lt"/>
              </a:rPr>
              <a:t>angle (1,2) ? </a:t>
            </a:r>
            <a:r>
              <a:rPr lang="fr-FR" sz="3200" dirty="0">
                <a:solidFill>
                  <a:schemeClr val="tx2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50461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188C105-56B1-4CD8-9ACE-96344956B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432" y="1368000"/>
            <a:ext cx="2850761" cy="172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2753956" y="4688981"/>
                <a:ext cx="3636088" cy="1758654"/>
              </a:xfrm>
              <a:ln>
                <a:solidFill>
                  <a:schemeClr val="tx1"/>
                </a:solidFill>
              </a:ln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from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 math import *</a:t>
                </a:r>
              </a:p>
              <a:p>
                <a:pPr marL="0" indent="0" algn="just">
                  <a:buNone/>
                  <a:tabLst>
                    <a:tab pos="900113" algn="l"/>
                  </a:tabLst>
                </a:pPr>
                <a:r>
                  <a:rPr lang="fr-FR" sz="3200" dirty="0" err="1">
                    <a:solidFill>
                      <a:schemeClr val="tx2"/>
                    </a:solidFill>
                    <a:latin typeface="+mj-lt"/>
                  </a:rPr>
                  <a:t>def</a:t>
                </a: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angle (…) :</a:t>
                </a:r>
              </a:p>
              <a:p>
                <a:pPr marL="0" indent="0" algn="just">
                  <a:buNone/>
                  <a:tabLst>
                    <a:tab pos="900113" algn="l"/>
                  </a:tabLst>
                </a:pPr>
                <a:r>
                  <a:rPr lang="fr-FR" sz="3200" dirty="0">
                    <a:solidFill>
                      <a:schemeClr val="tx2"/>
                    </a:solidFill>
                    <a:latin typeface="+mj-lt"/>
                  </a:rPr>
                  <a:t>	return </a:t>
                </a:r>
                <a14:m>
                  <m:oMath xmlns:m="http://schemas.openxmlformats.org/officeDocument/2006/math">
                    <m:r>
                      <a:rPr lang="fr-FR" sz="3200" b="0" i="0" dirty="0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endParaRPr lang="fr-FR" sz="3200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53956" y="4688981"/>
                <a:ext cx="3636088" cy="1758654"/>
              </a:xfrm>
              <a:blipFill>
                <a:blip r:embed="rId3"/>
                <a:stretch>
                  <a:fillRect l="-4181" t="-4124" b="-106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6764D92-D9AF-4B9B-8E31-22F1DA9D6F65}"/>
              </a:ext>
            </a:extLst>
          </p:cNvPr>
          <p:cNvSpPr txBox="1">
            <a:spLocks/>
          </p:cNvSpPr>
          <p:nvPr/>
        </p:nvSpPr>
        <p:spPr>
          <a:xfrm>
            <a:off x="755576" y="2916000"/>
            <a:ext cx="7632848" cy="15833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3600" dirty="0">
                <a:latin typeface="+mj-lt"/>
              </a:rPr>
              <a:t>Compléter les instructions pour que la fonction retourne l’angle marqué en radian, connaissant AB et AC.</a:t>
            </a:r>
            <a:r>
              <a:rPr lang="fr-FR" sz="36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50971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978</TotalTime>
  <Words>907</Words>
  <Application>Microsoft Office PowerPoint</Application>
  <PresentationFormat>Affichage à l'écran (4:3)</PresentationFormat>
  <Paragraphs>146</Paragraphs>
  <Slides>24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Calibri</vt:lpstr>
      <vt:lpstr>Cambria Math</vt:lpstr>
      <vt:lpstr>Constantia</vt:lpstr>
      <vt:lpstr>Wingdings 2</vt:lpstr>
      <vt:lpstr>Débit</vt:lpstr>
      <vt:lpstr>Trigonométrie Série 9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Trigonométrie</dc:title>
  <dc:creator>véro</dc:creator>
  <cp:lastModifiedBy>JC</cp:lastModifiedBy>
  <cp:revision>164</cp:revision>
  <dcterms:created xsi:type="dcterms:W3CDTF">2017-06-06T15:31:06Z</dcterms:created>
  <dcterms:modified xsi:type="dcterms:W3CDTF">2021-08-15T13:56:00Z</dcterms:modified>
</cp:coreProperties>
</file>